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22"/>
  </p:notesMasterIdLst>
  <p:sldIdLst>
    <p:sldId id="256" r:id="rId3"/>
    <p:sldId id="260" r:id="rId4"/>
    <p:sldId id="262" r:id="rId5"/>
    <p:sldId id="261" r:id="rId6"/>
    <p:sldId id="263" r:id="rId7"/>
    <p:sldId id="264" r:id="rId8"/>
    <p:sldId id="265" r:id="rId9"/>
    <p:sldId id="279" r:id="rId10"/>
    <p:sldId id="267" r:id="rId11"/>
    <p:sldId id="269" r:id="rId12"/>
    <p:sldId id="270" r:id="rId13"/>
    <p:sldId id="271" r:id="rId14"/>
    <p:sldId id="275" r:id="rId15"/>
    <p:sldId id="274" r:id="rId16"/>
    <p:sldId id="273" r:id="rId17"/>
    <p:sldId id="276" r:id="rId18"/>
    <p:sldId id="277" r:id="rId19"/>
    <p:sldId id="280" r:id="rId20"/>
    <p:sldId id="278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SasniegumiSES!$C$2</c:f>
              <c:strCache>
                <c:ptCount val="1"/>
                <c:pt idx="0">
                  <c:v>Sasniegumi SSIP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127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8575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forward val="0.5"/>
            <c:backward val="0.1"/>
            <c:dispRSqr val="1"/>
            <c:dispEq val="1"/>
            <c:trendlineLbl>
              <c:layout>
                <c:manualLayout>
                  <c:x val="0.15353215223097114"/>
                  <c:y val="0.5215452843548062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990000"/>
                        </a:solidFill>
                      </a:rPr>
                      <a:t>y = 27x + 227</a:t>
                    </a:r>
                    <a:br>
                      <a:rPr lang="en-US" sz="2000" dirty="0">
                        <a:solidFill>
                          <a:srgbClr val="990000"/>
                        </a:solidFill>
                      </a:rPr>
                    </a:br>
                    <a:r>
                      <a:rPr lang="en-US" sz="2000" dirty="0">
                        <a:solidFill>
                          <a:srgbClr val="990000"/>
                        </a:solidFill>
                      </a:rPr>
                      <a:t>R² = 0,63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99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SasniegumiSES!$B$3:$B$45</c:f>
              <c:numCache>
                <c:formatCode>General</c:formatCode>
                <c:ptCount val="43"/>
                <c:pt idx="0">
                  <c:v>10.69</c:v>
                </c:pt>
                <c:pt idx="1">
                  <c:v>9.08</c:v>
                </c:pt>
                <c:pt idx="2">
                  <c:v>9.1999999999999993</c:v>
                </c:pt>
                <c:pt idx="3">
                  <c:v>8.15</c:v>
                </c:pt>
                <c:pt idx="4">
                  <c:v>9.17</c:v>
                </c:pt>
                <c:pt idx="5">
                  <c:v>9.4</c:v>
                </c:pt>
                <c:pt idx="6">
                  <c:v>9.9499999999999993</c:v>
                </c:pt>
                <c:pt idx="7">
                  <c:v>9.7799999999999994</c:v>
                </c:pt>
                <c:pt idx="8">
                  <c:v>8.7899999999999991</c:v>
                </c:pt>
                <c:pt idx="9">
                  <c:v>9.1199999999999992</c:v>
                </c:pt>
                <c:pt idx="10">
                  <c:v>9.06</c:v>
                </c:pt>
                <c:pt idx="11">
                  <c:v>9.23</c:v>
                </c:pt>
                <c:pt idx="12">
                  <c:v>9.84</c:v>
                </c:pt>
                <c:pt idx="13">
                  <c:v>9.39</c:v>
                </c:pt>
                <c:pt idx="14">
                  <c:v>10.29</c:v>
                </c:pt>
                <c:pt idx="15">
                  <c:v>8.8699999999999992</c:v>
                </c:pt>
                <c:pt idx="16">
                  <c:v>9.8000000000000007</c:v>
                </c:pt>
                <c:pt idx="17">
                  <c:v>10.38</c:v>
                </c:pt>
                <c:pt idx="18">
                  <c:v>9.74</c:v>
                </c:pt>
                <c:pt idx="19">
                  <c:v>9.1300000000000008</c:v>
                </c:pt>
                <c:pt idx="20">
                  <c:v>9.39</c:v>
                </c:pt>
                <c:pt idx="21">
                  <c:v>9.2799999999999994</c:v>
                </c:pt>
                <c:pt idx="22">
                  <c:v>9.36</c:v>
                </c:pt>
                <c:pt idx="23">
                  <c:v>10.87</c:v>
                </c:pt>
                <c:pt idx="24">
                  <c:v>10.41</c:v>
                </c:pt>
                <c:pt idx="25">
                  <c:v>9.98</c:v>
                </c:pt>
                <c:pt idx="26">
                  <c:v>9.2899999999999991</c:v>
                </c:pt>
                <c:pt idx="27">
                  <c:v>10.23</c:v>
                </c:pt>
                <c:pt idx="28">
                  <c:v>8.4</c:v>
                </c:pt>
                <c:pt idx="29">
                  <c:v>10.62</c:v>
                </c:pt>
                <c:pt idx="30">
                  <c:v>10.39</c:v>
                </c:pt>
                <c:pt idx="31">
                  <c:v>9.99</c:v>
                </c:pt>
                <c:pt idx="32">
                  <c:v>9.27</c:v>
                </c:pt>
                <c:pt idx="33">
                  <c:v>10.19</c:v>
                </c:pt>
                <c:pt idx="34">
                  <c:v>9.68</c:v>
                </c:pt>
                <c:pt idx="35">
                  <c:v>9.5500000000000007</c:v>
                </c:pt>
                <c:pt idx="36">
                  <c:v>9.4499999999999993</c:v>
                </c:pt>
                <c:pt idx="37">
                  <c:v>9.43</c:v>
                </c:pt>
                <c:pt idx="38">
                  <c:v>8.19</c:v>
                </c:pt>
                <c:pt idx="39">
                  <c:v>9.18</c:v>
                </c:pt>
                <c:pt idx="40">
                  <c:v>9.6199999999999992</c:v>
                </c:pt>
                <c:pt idx="41">
                  <c:v>9.86</c:v>
                </c:pt>
                <c:pt idx="42">
                  <c:v>8.36</c:v>
                </c:pt>
              </c:numCache>
            </c:numRef>
          </c:xVal>
          <c:yVal>
            <c:numRef>
              <c:f>SasniegumiSES!$C$3:$C$45</c:f>
              <c:numCache>
                <c:formatCode>General</c:formatCode>
                <c:ptCount val="43"/>
                <c:pt idx="0">
                  <c:v>520.14</c:v>
                </c:pt>
                <c:pt idx="1">
                  <c:v>509.73</c:v>
                </c:pt>
                <c:pt idx="2">
                  <c:v>482.36</c:v>
                </c:pt>
                <c:pt idx="3">
                  <c:v>478.89</c:v>
                </c:pt>
                <c:pt idx="4">
                  <c:v>468.58</c:v>
                </c:pt>
                <c:pt idx="5">
                  <c:v>491.23</c:v>
                </c:pt>
                <c:pt idx="6">
                  <c:v>501.5</c:v>
                </c:pt>
                <c:pt idx="7">
                  <c:v>494.5</c:v>
                </c:pt>
                <c:pt idx="8">
                  <c:v>463.11</c:v>
                </c:pt>
                <c:pt idx="9">
                  <c:v>465.75</c:v>
                </c:pt>
                <c:pt idx="10">
                  <c:v>473.3</c:v>
                </c:pt>
                <c:pt idx="11">
                  <c:v>478.13</c:v>
                </c:pt>
                <c:pt idx="12">
                  <c:v>484.76</c:v>
                </c:pt>
                <c:pt idx="13">
                  <c:v>466.54</c:v>
                </c:pt>
                <c:pt idx="14">
                  <c:v>499.22</c:v>
                </c:pt>
                <c:pt idx="15">
                  <c:v>451.17</c:v>
                </c:pt>
                <c:pt idx="16">
                  <c:v>482.96</c:v>
                </c:pt>
                <c:pt idx="17">
                  <c:v>509.65</c:v>
                </c:pt>
                <c:pt idx="18">
                  <c:v>479.72</c:v>
                </c:pt>
                <c:pt idx="19">
                  <c:v>473.88</c:v>
                </c:pt>
                <c:pt idx="20">
                  <c:v>482.38</c:v>
                </c:pt>
                <c:pt idx="21">
                  <c:v>465.54</c:v>
                </c:pt>
                <c:pt idx="22">
                  <c:v>476.55</c:v>
                </c:pt>
                <c:pt idx="23">
                  <c:v>516.41999999999996</c:v>
                </c:pt>
                <c:pt idx="24">
                  <c:v>509.2</c:v>
                </c:pt>
                <c:pt idx="25">
                  <c:v>515.11</c:v>
                </c:pt>
                <c:pt idx="26">
                  <c:v>484.6</c:v>
                </c:pt>
                <c:pt idx="27">
                  <c:v>503.9</c:v>
                </c:pt>
                <c:pt idx="28">
                  <c:v>414.57</c:v>
                </c:pt>
                <c:pt idx="29">
                  <c:v>518.58000000000004</c:v>
                </c:pt>
                <c:pt idx="30">
                  <c:v>514.46</c:v>
                </c:pt>
                <c:pt idx="31">
                  <c:v>494.6</c:v>
                </c:pt>
                <c:pt idx="32">
                  <c:v>496.41</c:v>
                </c:pt>
                <c:pt idx="33">
                  <c:v>486.13</c:v>
                </c:pt>
                <c:pt idx="34">
                  <c:v>498.74</c:v>
                </c:pt>
                <c:pt idx="35">
                  <c:v>508.79</c:v>
                </c:pt>
                <c:pt idx="36">
                  <c:v>496.81</c:v>
                </c:pt>
                <c:pt idx="37">
                  <c:v>471.04</c:v>
                </c:pt>
                <c:pt idx="38">
                  <c:v>448.27</c:v>
                </c:pt>
                <c:pt idx="39">
                  <c:v>478.93</c:v>
                </c:pt>
                <c:pt idx="40">
                  <c:v>470.74</c:v>
                </c:pt>
                <c:pt idx="41">
                  <c:v>486.39</c:v>
                </c:pt>
                <c:pt idx="42">
                  <c:v>446.12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2C-4F26-93EA-48809CA86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270752"/>
        <c:axId val="771272416"/>
      </c:scatterChart>
      <c:valAx>
        <c:axId val="771270752"/>
        <c:scaling>
          <c:orientation val="minMax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SSIP SES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272416"/>
        <c:crosses val="autoZero"/>
        <c:crossBetween val="midCat"/>
      </c:valAx>
      <c:valAx>
        <c:axId val="77127241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SSIP sasniegumi</a:t>
                </a:r>
              </a:p>
            </c:rich>
          </c:tx>
          <c:layout>
            <c:manualLayout>
              <c:xMode val="edge"/>
              <c:yMode val="edge"/>
              <c:x val="1.2500000000000001E-2"/>
              <c:y val="0.360573949494832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27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CE_Sasniegumi!$F$3</c:f>
              <c:strCache>
                <c:ptCount val="1"/>
                <c:pt idx="0">
                  <c:v>CE_visi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90000"/>
              </a:solidFill>
              <a:ln w="44450">
                <a:solidFill>
                  <a:srgbClr val="C00000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1"/>
            <c:dispEq val="1"/>
            <c:trendlineLbl>
              <c:layout>
                <c:manualLayout>
                  <c:x val="7.4261811023622046E-2"/>
                  <c:y val="0.3959153543307086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CE_Sasniegumi!$D$4:$D$46</c:f>
              <c:numCache>
                <c:formatCode>General</c:formatCode>
                <c:ptCount val="43"/>
                <c:pt idx="0">
                  <c:v>14.57</c:v>
                </c:pt>
                <c:pt idx="1">
                  <c:v>9.57</c:v>
                </c:pt>
                <c:pt idx="2">
                  <c:v>8.36</c:v>
                </c:pt>
                <c:pt idx="3">
                  <c:v>7.39</c:v>
                </c:pt>
                <c:pt idx="4">
                  <c:v>8.0299999999999994</c:v>
                </c:pt>
                <c:pt idx="5">
                  <c:v>9.5500000000000007</c:v>
                </c:pt>
                <c:pt idx="6">
                  <c:v>9.85</c:v>
                </c:pt>
                <c:pt idx="7">
                  <c:v>8.23</c:v>
                </c:pt>
                <c:pt idx="8">
                  <c:v>8.98</c:v>
                </c:pt>
                <c:pt idx="9">
                  <c:v>10.119999999999999</c:v>
                </c:pt>
                <c:pt idx="10">
                  <c:v>9.0500000000000007</c:v>
                </c:pt>
                <c:pt idx="11">
                  <c:v>8.83</c:v>
                </c:pt>
                <c:pt idx="12">
                  <c:v>10.64</c:v>
                </c:pt>
                <c:pt idx="13">
                  <c:v>10.37</c:v>
                </c:pt>
                <c:pt idx="14">
                  <c:v>12.9</c:v>
                </c:pt>
                <c:pt idx="15">
                  <c:v>7.13</c:v>
                </c:pt>
                <c:pt idx="16">
                  <c:v>8.98</c:v>
                </c:pt>
                <c:pt idx="17">
                  <c:v>13.64</c:v>
                </c:pt>
                <c:pt idx="18">
                  <c:v>9.42</c:v>
                </c:pt>
                <c:pt idx="19">
                  <c:v>9.3800000000000008</c:v>
                </c:pt>
                <c:pt idx="20">
                  <c:v>8.17</c:v>
                </c:pt>
                <c:pt idx="21">
                  <c:v>7.67</c:v>
                </c:pt>
                <c:pt idx="22">
                  <c:v>8.84</c:v>
                </c:pt>
                <c:pt idx="23">
                  <c:v>15.24</c:v>
                </c:pt>
                <c:pt idx="24">
                  <c:v>11.47</c:v>
                </c:pt>
                <c:pt idx="25">
                  <c:v>11.54</c:v>
                </c:pt>
                <c:pt idx="26">
                  <c:v>7.95</c:v>
                </c:pt>
                <c:pt idx="27">
                  <c:v>8.77</c:v>
                </c:pt>
                <c:pt idx="28">
                  <c:v>7.52</c:v>
                </c:pt>
                <c:pt idx="29">
                  <c:v>12.67</c:v>
                </c:pt>
                <c:pt idx="30">
                  <c:v>13.81</c:v>
                </c:pt>
                <c:pt idx="31">
                  <c:v>11.81</c:v>
                </c:pt>
                <c:pt idx="32">
                  <c:v>9.26</c:v>
                </c:pt>
                <c:pt idx="33">
                  <c:v>12.01</c:v>
                </c:pt>
                <c:pt idx="34">
                  <c:v>11.93</c:v>
                </c:pt>
                <c:pt idx="35">
                  <c:v>9.33</c:v>
                </c:pt>
                <c:pt idx="36">
                  <c:v>8.8699999999999992</c:v>
                </c:pt>
                <c:pt idx="37">
                  <c:v>9.61</c:v>
                </c:pt>
                <c:pt idx="38">
                  <c:v>10.08</c:v>
                </c:pt>
                <c:pt idx="39">
                  <c:v>10.45</c:v>
                </c:pt>
                <c:pt idx="40">
                  <c:v>7.96</c:v>
                </c:pt>
                <c:pt idx="41">
                  <c:v>10.81</c:v>
                </c:pt>
                <c:pt idx="42">
                  <c:v>9.26</c:v>
                </c:pt>
              </c:numCache>
            </c:numRef>
          </c:xVal>
          <c:yVal>
            <c:numRef>
              <c:f>CE_Sasniegumi!$F$4:$F$46</c:f>
              <c:numCache>
                <c:formatCode>General</c:formatCode>
                <c:ptCount val="43"/>
                <c:pt idx="0">
                  <c:v>547.59</c:v>
                </c:pt>
                <c:pt idx="1">
                  <c:v>491.69</c:v>
                </c:pt>
                <c:pt idx="2">
                  <c:v>518.24</c:v>
                </c:pt>
                <c:pt idx="3">
                  <c:v>486.94</c:v>
                </c:pt>
                <c:pt idx="4">
                  <c:v>499.8</c:v>
                </c:pt>
                <c:pt idx="5">
                  <c:v>502.45</c:v>
                </c:pt>
                <c:pt idx="6">
                  <c:v>493.7</c:v>
                </c:pt>
                <c:pt idx="7">
                  <c:v>469.41</c:v>
                </c:pt>
                <c:pt idx="8">
                  <c:v>482.94</c:v>
                </c:pt>
                <c:pt idx="9">
                  <c:v>498.11</c:v>
                </c:pt>
                <c:pt idx="10">
                  <c:v>489.69</c:v>
                </c:pt>
                <c:pt idx="11">
                  <c:v>508.5</c:v>
                </c:pt>
                <c:pt idx="12">
                  <c:v>495.67</c:v>
                </c:pt>
                <c:pt idx="13">
                  <c:v>459.46</c:v>
                </c:pt>
                <c:pt idx="14">
                  <c:v>497.39</c:v>
                </c:pt>
                <c:pt idx="15">
                  <c:v>469.03</c:v>
                </c:pt>
                <c:pt idx="16">
                  <c:v>485.61</c:v>
                </c:pt>
                <c:pt idx="17">
                  <c:v>543.36</c:v>
                </c:pt>
                <c:pt idx="18">
                  <c:v>485.31</c:v>
                </c:pt>
                <c:pt idx="19">
                  <c:v>509.5</c:v>
                </c:pt>
                <c:pt idx="20">
                  <c:v>510.32</c:v>
                </c:pt>
                <c:pt idx="21">
                  <c:v>467.17</c:v>
                </c:pt>
                <c:pt idx="22">
                  <c:v>505.14</c:v>
                </c:pt>
                <c:pt idx="23">
                  <c:v>549.41</c:v>
                </c:pt>
                <c:pt idx="24">
                  <c:v>486.87</c:v>
                </c:pt>
                <c:pt idx="25">
                  <c:v>501.42</c:v>
                </c:pt>
                <c:pt idx="26">
                  <c:v>499.8</c:v>
                </c:pt>
                <c:pt idx="27">
                  <c:v>478.14</c:v>
                </c:pt>
                <c:pt idx="28">
                  <c:v>490.22</c:v>
                </c:pt>
                <c:pt idx="29">
                  <c:v>513.07000000000005</c:v>
                </c:pt>
                <c:pt idx="30">
                  <c:v>505.66</c:v>
                </c:pt>
                <c:pt idx="31">
                  <c:v>532.29</c:v>
                </c:pt>
                <c:pt idx="32">
                  <c:v>485.95</c:v>
                </c:pt>
                <c:pt idx="33">
                  <c:v>517.20000000000005</c:v>
                </c:pt>
                <c:pt idx="34">
                  <c:v>548.91</c:v>
                </c:pt>
                <c:pt idx="35">
                  <c:v>473.66</c:v>
                </c:pt>
                <c:pt idx="36">
                  <c:v>506.6</c:v>
                </c:pt>
                <c:pt idx="37">
                  <c:v>481.73</c:v>
                </c:pt>
                <c:pt idx="38">
                  <c:v>539.17999999999995</c:v>
                </c:pt>
                <c:pt idx="39">
                  <c:v>515.44000000000005</c:v>
                </c:pt>
                <c:pt idx="40">
                  <c:v>512.44000000000005</c:v>
                </c:pt>
                <c:pt idx="41">
                  <c:v>505.04</c:v>
                </c:pt>
                <c:pt idx="42">
                  <c:v>531.5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40-4D17-86AC-67FC51D44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520176"/>
        <c:axId val="756521008"/>
      </c:scatterChart>
      <c:valAx>
        <c:axId val="756520176"/>
        <c:scaling>
          <c:orientation val="minMax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SES - prognozētais uz 2022. gadu IIN uz cilvēku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521008"/>
        <c:crosses val="autoZero"/>
        <c:crossBetween val="midCat"/>
      </c:valAx>
      <c:valAx>
        <c:axId val="75652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Skolēnu sasniegumi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288325854293162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52017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0809273840769"/>
          <c:y val="0.12004258124661429"/>
          <c:w val="0.83435301837270326"/>
          <c:h val="0.71614496940785188"/>
        </c:manualLayout>
      </c:layout>
      <c:scatterChart>
        <c:scatterStyle val="lineMarker"/>
        <c:varyColors val="0"/>
        <c:ser>
          <c:idx val="0"/>
          <c:order val="0"/>
          <c:tx>
            <c:strRef>
              <c:f>CE_Sasniegumi!$G$3</c:f>
              <c:strCache>
                <c:ptCount val="1"/>
                <c:pt idx="0">
                  <c:v>Visi_visi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4450">
                <a:solidFill>
                  <a:srgbClr val="C00000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1"/>
            <c:dispEq val="1"/>
            <c:trendlineLbl>
              <c:layout>
                <c:manualLayout>
                  <c:x val="0.14460314182609432"/>
                  <c:y val="0.4302778886345018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CE_Sasniegumi!$D$4:$D$46</c:f>
              <c:numCache>
                <c:formatCode>General</c:formatCode>
                <c:ptCount val="43"/>
                <c:pt idx="0">
                  <c:v>14.57</c:v>
                </c:pt>
                <c:pt idx="1">
                  <c:v>9.57</c:v>
                </c:pt>
                <c:pt idx="2">
                  <c:v>8.36</c:v>
                </c:pt>
                <c:pt idx="3">
                  <c:v>7.39</c:v>
                </c:pt>
                <c:pt idx="4">
                  <c:v>8.0299999999999994</c:v>
                </c:pt>
                <c:pt idx="5">
                  <c:v>9.5500000000000007</c:v>
                </c:pt>
                <c:pt idx="6">
                  <c:v>9.85</c:v>
                </c:pt>
                <c:pt idx="7">
                  <c:v>8.23</c:v>
                </c:pt>
                <c:pt idx="8">
                  <c:v>8.98</c:v>
                </c:pt>
                <c:pt idx="9">
                  <c:v>10.119999999999999</c:v>
                </c:pt>
                <c:pt idx="10">
                  <c:v>9.0500000000000007</c:v>
                </c:pt>
                <c:pt idx="11">
                  <c:v>8.83</c:v>
                </c:pt>
                <c:pt idx="12">
                  <c:v>10.64</c:v>
                </c:pt>
                <c:pt idx="13">
                  <c:v>10.37</c:v>
                </c:pt>
                <c:pt idx="14">
                  <c:v>12.9</c:v>
                </c:pt>
                <c:pt idx="15">
                  <c:v>7.13</c:v>
                </c:pt>
                <c:pt idx="16">
                  <c:v>8.98</c:v>
                </c:pt>
                <c:pt idx="17">
                  <c:v>13.64</c:v>
                </c:pt>
                <c:pt idx="18">
                  <c:v>9.42</c:v>
                </c:pt>
                <c:pt idx="19">
                  <c:v>9.3800000000000008</c:v>
                </c:pt>
                <c:pt idx="20">
                  <c:v>8.17</c:v>
                </c:pt>
                <c:pt idx="21">
                  <c:v>7.67</c:v>
                </c:pt>
                <c:pt idx="22">
                  <c:v>8.84</c:v>
                </c:pt>
                <c:pt idx="23">
                  <c:v>15.24</c:v>
                </c:pt>
                <c:pt idx="24">
                  <c:v>11.47</c:v>
                </c:pt>
                <c:pt idx="25">
                  <c:v>11.54</c:v>
                </c:pt>
                <c:pt idx="26">
                  <c:v>7.95</c:v>
                </c:pt>
                <c:pt idx="27">
                  <c:v>8.77</c:v>
                </c:pt>
                <c:pt idx="28">
                  <c:v>7.52</c:v>
                </c:pt>
                <c:pt idx="29">
                  <c:v>12.67</c:v>
                </c:pt>
                <c:pt idx="30">
                  <c:v>13.81</c:v>
                </c:pt>
                <c:pt idx="31">
                  <c:v>11.81</c:v>
                </c:pt>
                <c:pt idx="32">
                  <c:v>9.26</c:v>
                </c:pt>
                <c:pt idx="33">
                  <c:v>12.01</c:v>
                </c:pt>
                <c:pt idx="34">
                  <c:v>11.93</c:v>
                </c:pt>
                <c:pt idx="35">
                  <c:v>9.33</c:v>
                </c:pt>
                <c:pt idx="36">
                  <c:v>8.8699999999999992</c:v>
                </c:pt>
                <c:pt idx="37">
                  <c:v>9.61</c:v>
                </c:pt>
                <c:pt idx="38">
                  <c:v>10.08</c:v>
                </c:pt>
                <c:pt idx="39">
                  <c:v>10.45</c:v>
                </c:pt>
                <c:pt idx="40">
                  <c:v>7.96</c:v>
                </c:pt>
                <c:pt idx="41">
                  <c:v>10.81</c:v>
                </c:pt>
                <c:pt idx="42">
                  <c:v>9.26</c:v>
                </c:pt>
              </c:numCache>
            </c:numRef>
          </c:xVal>
          <c:yVal>
            <c:numRef>
              <c:f>CE_Sasniegumi!$G$4:$G$46</c:f>
              <c:numCache>
                <c:formatCode>General</c:formatCode>
                <c:ptCount val="43"/>
                <c:pt idx="0">
                  <c:v>533.86</c:v>
                </c:pt>
                <c:pt idx="1">
                  <c:v>502</c:v>
                </c:pt>
                <c:pt idx="2">
                  <c:v>500.3</c:v>
                </c:pt>
                <c:pt idx="3">
                  <c:v>482.34</c:v>
                </c:pt>
                <c:pt idx="4">
                  <c:v>481.96</c:v>
                </c:pt>
                <c:pt idx="5">
                  <c:v>496.04</c:v>
                </c:pt>
                <c:pt idx="6">
                  <c:v>498.16</c:v>
                </c:pt>
                <c:pt idx="7">
                  <c:v>483.75</c:v>
                </c:pt>
                <c:pt idx="8">
                  <c:v>471.61</c:v>
                </c:pt>
                <c:pt idx="9">
                  <c:v>479.62</c:v>
                </c:pt>
                <c:pt idx="10">
                  <c:v>481.5</c:v>
                </c:pt>
                <c:pt idx="11">
                  <c:v>491.14</c:v>
                </c:pt>
                <c:pt idx="12">
                  <c:v>489.44</c:v>
                </c:pt>
                <c:pt idx="13">
                  <c:v>463.5</c:v>
                </c:pt>
                <c:pt idx="14">
                  <c:v>498.44</c:v>
                </c:pt>
                <c:pt idx="15">
                  <c:v>460.1</c:v>
                </c:pt>
                <c:pt idx="16">
                  <c:v>484.1</c:v>
                </c:pt>
                <c:pt idx="17">
                  <c:v>524.1</c:v>
                </c:pt>
                <c:pt idx="18">
                  <c:v>482.12</c:v>
                </c:pt>
                <c:pt idx="19">
                  <c:v>491.69</c:v>
                </c:pt>
                <c:pt idx="20">
                  <c:v>496.35</c:v>
                </c:pt>
                <c:pt idx="21">
                  <c:v>466.24</c:v>
                </c:pt>
                <c:pt idx="22">
                  <c:v>488.8</c:v>
                </c:pt>
                <c:pt idx="23">
                  <c:v>530.55999999999995</c:v>
                </c:pt>
                <c:pt idx="24">
                  <c:v>499.63</c:v>
                </c:pt>
                <c:pt idx="25">
                  <c:v>509.25</c:v>
                </c:pt>
                <c:pt idx="26">
                  <c:v>491.11</c:v>
                </c:pt>
                <c:pt idx="27">
                  <c:v>492.86</c:v>
                </c:pt>
                <c:pt idx="28">
                  <c:v>446.99</c:v>
                </c:pt>
                <c:pt idx="29">
                  <c:v>516.22</c:v>
                </c:pt>
                <c:pt idx="30">
                  <c:v>510.06</c:v>
                </c:pt>
                <c:pt idx="31">
                  <c:v>513.44000000000005</c:v>
                </c:pt>
                <c:pt idx="32">
                  <c:v>491.93</c:v>
                </c:pt>
                <c:pt idx="33">
                  <c:v>499.44</c:v>
                </c:pt>
                <c:pt idx="34">
                  <c:v>520.24</c:v>
                </c:pt>
                <c:pt idx="35">
                  <c:v>493.73</c:v>
                </c:pt>
                <c:pt idx="36">
                  <c:v>501.01</c:v>
                </c:pt>
                <c:pt idx="37">
                  <c:v>475.62</c:v>
                </c:pt>
                <c:pt idx="38">
                  <c:v>493.72</c:v>
                </c:pt>
                <c:pt idx="39">
                  <c:v>494.58</c:v>
                </c:pt>
                <c:pt idx="40">
                  <c:v>495.76</c:v>
                </c:pt>
                <c:pt idx="41">
                  <c:v>494.38</c:v>
                </c:pt>
                <c:pt idx="42">
                  <c:v>497.35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B2-439E-BFC0-2D9F58B25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3491456"/>
        <c:axId val="753488544"/>
      </c:scatterChart>
      <c:valAx>
        <c:axId val="753491456"/>
        <c:scaling>
          <c:orientation val="minMax"/>
          <c:max val="16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SES - prognozētais uz 2022. gadu IIN uz cilvēku 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488544"/>
        <c:crosses val="autoZero"/>
        <c:crossBetween val="midCat"/>
      </c:valAx>
      <c:valAx>
        <c:axId val="75348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Skolēnu sasniegumi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49145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lv-LV" altLang="lv-LV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lv-LV" altLang="lv-LV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text styles</a:t>
            </a:r>
          </a:p>
          <a:p>
            <a:pPr lvl="1"/>
            <a:r>
              <a:rPr lang="lv-LV" altLang="lv-LV"/>
              <a:t>Second level</a:t>
            </a:r>
          </a:p>
          <a:p>
            <a:pPr lvl="2"/>
            <a:r>
              <a:rPr lang="lv-LV" altLang="lv-LV"/>
              <a:t>Third level</a:t>
            </a:r>
          </a:p>
          <a:p>
            <a:pPr lvl="3"/>
            <a:r>
              <a:rPr lang="lv-LV" altLang="lv-LV"/>
              <a:t>Fourth level</a:t>
            </a:r>
          </a:p>
          <a:p>
            <a:pPr lvl="4"/>
            <a:r>
              <a:rPr lang="lv-LV" altLang="lv-LV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lv-LV" altLang="lv-LV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99249A-375E-4763-BF21-9049F90561D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82343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A60B2-B015-4629-9265-4ADFA90157D4}" type="slidenum">
              <a:rPr lang="lv-LV" altLang="lv-LV"/>
              <a:pPr/>
              <a:t>2</a:t>
            </a:fld>
            <a:endParaRPr lang="lv-LV" altLang="lv-LV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lv-LV" alt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A60B2-B015-4629-9265-4ADFA90157D4}" type="slidenum">
              <a:rPr lang="lv-LV" altLang="lv-LV"/>
              <a:pPr/>
              <a:t>3</a:t>
            </a:fld>
            <a:endParaRPr lang="lv-LV" altLang="lv-LV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158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249A-375E-4763-BF21-9049F90561D0}" type="slidenum">
              <a:rPr lang="lv-LV" altLang="lv-LV" smtClean="0"/>
              <a:pPr/>
              <a:t>15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2062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AA69D-FB30-47FC-B186-6DFC6C1F9CF2}" type="slidenum">
              <a:rPr lang="lv-LV" altLang="lv-LV"/>
              <a:pPr/>
              <a:t>19</a:t>
            </a:fld>
            <a:endParaRPr lang="lv-LV" altLang="lv-LV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6679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B455A3-75D4-4D87-8193-D046D7622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6269272-0987-4341-AD1B-3769EFE40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8F8895A-87D4-4EC5-A346-3F153174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7963FD2-8505-42F8-8FCD-1A5CE777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64EE3F1-2EC9-42C0-8963-67442196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0493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22B5E9-F453-4159-9625-309F9989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4936C6E1-791A-4CE3-9A29-0C493B30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BD717FD-2FA9-4290-974E-8320E39D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485F600-DBEC-4A1A-ACBD-73637232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6300971-35A0-4B3F-ABD4-8D1076F9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4588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C8ECDC2-308B-4EB6-9F37-C1C71D4DD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2C4FAF0-088F-4CC5-BDFD-80392D80B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3DDB9B4-C4DD-44D2-B6D0-E7585231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D535B7-0F22-4D09-9C49-91E23F3A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FA722C8-4EEE-4059-8421-34CA3B02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8702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7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0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0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33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A2591C8-5277-4BBF-99B5-A81E20B1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050EE92-7338-4D0E-9665-C947FBAA4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DC08B42-66B9-44B7-B5D7-9C00F8CC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56ED983-535A-4CA1-B931-80ACA949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23C902D-1758-4080-9DD5-A86AA323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37409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170565C-B54B-4AAE-9CE0-4CDC697B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8976962-ED4B-4F2D-9DA1-50259B49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D15E547-DB62-4D62-94F3-5B12E765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F26F8EB-85E1-4E41-88DA-935236BA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65010EE-C507-426C-8CC0-221EAE54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7307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A1A1F73-D0F0-4184-B9A1-04A88654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C5AFD58-EF12-4366-B3F1-A4C04C8A4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E4F911F-BA1C-4913-B3DE-541B303B4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F45BF50-B331-45A5-B99C-0198E807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8C7C449-0792-4442-8DBC-9E635DF2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47E3844-E040-487B-9BC1-873C601F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6088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D00868-E535-4365-BBB9-23EE0B82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562CD78-9307-46B9-A4FA-B81781187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B0E533E-56B0-4BF6-8E92-5BCC4542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0CBD7B40-44FB-49F2-8217-E52768DD7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1366FE16-2984-4D68-9768-EBA7BA65C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96FEC3D-DEEE-4F7F-84FF-7B08609D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67DBDD9C-CF04-4209-9BCA-5E201EDA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A238609C-4A67-45BF-AD34-A260A58F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06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098B75-088F-4B7D-9451-81A11F56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46E2488-DE00-4352-A2CE-EDF8E5EE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48ED9B7A-D469-4B62-B83F-E4E9EC9D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8E92125-CB22-42FD-BBFC-6F5504D9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1740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4851B85A-39AC-41C3-8200-47B23994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B75ABE8-8F45-42A4-8998-63FB8FFD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F9C90D1-2118-48ED-888F-644FA6C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3959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1C32B33-D289-4600-8B20-72C16982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864073A-77A7-48D0-825D-1827C4AA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E9B88AB-DAF2-408A-87DD-94BA97CDD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851610A-432E-46EE-9D68-2EAB946E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9CC9A95-3B3F-4162-B5DB-379734AD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6F29B83C-4724-4115-8CA1-03BD559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5606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5C04AA-3E88-4F72-92D2-330C5FC3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B02FEC11-3CCC-4A76-9D04-4CBC71D06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C269F48-7756-4938-ADE1-DE9BA9643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964B036-949C-422E-A080-EA72A253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2A57754-794C-4D4F-BFE6-6DFAD6E9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83EFFC9-1B1E-4A75-BCC8-218A4FBF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168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8912FD8A-9F33-488E-BFB4-15CE098A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008ADD6-60B9-425C-8455-4E45EA22F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9FEC28A-C918-4B11-9398-4806739E7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alt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1B8C384-E917-465D-A7B9-303A5BDA7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alt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50AE25-CF36-4615-9A76-27C8B135F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8686-D482-46AC-BF65-5C997C042827}" type="slidenum">
              <a:rPr lang="lv-LV" altLang="lv-LV" smtClean="0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6526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98B3-5506-4072-A6E7-AFEE03516B4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D2CC-4E66-44EF-AB99-EBBA9BE9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360" y="1055902"/>
            <a:ext cx="7637016" cy="1849655"/>
          </a:xfrm>
        </p:spPr>
        <p:txBody>
          <a:bodyPr>
            <a:normAutofit fontScale="90000"/>
          </a:bodyPr>
          <a:lstStyle/>
          <a:p>
            <a:r>
              <a:rPr lang="lv-LV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Izglītības kvalitāte Latvijas novados un </a:t>
            </a:r>
            <a:r>
              <a:rPr lang="lv-LV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valstspilsētās</a:t>
            </a:r>
            <a:r>
              <a:rPr lang="lv-LV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</a:t>
            </a:r>
            <a:br>
              <a:rPr lang="lv-LV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lv-LV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rezultāti no starptautiskajiem pētījumiem un valsts pārbaudes darbiem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358" y="10713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DALĪBA STARPTAUTISKOS IZGLĪTĪBAS PĒTĪJUMOS</a:t>
            </a:r>
          </a:p>
          <a:p>
            <a:pPr defTabSz="685800"/>
            <a:r>
              <a:rPr lang="lv-LV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PROJEKTA NR. 8.3.6.1/16/001</a:t>
            </a:r>
          </a:p>
        </p:txBody>
      </p:sp>
      <p:pic>
        <p:nvPicPr>
          <p:cNvPr id="5" name="Picture 5" descr="pet_instituta_logo_civic-png-caurspidi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15835"/>
            <a:ext cx="1056118" cy="1440160"/>
          </a:xfrm>
          <a:prstGeom prst="rect">
            <a:avLst/>
          </a:prstGeom>
          <a:solidFill>
            <a:srgbClr val="E5F5FF"/>
          </a:solidFill>
        </p:spPr>
      </p:pic>
      <p:pic>
        <p:nvPicPr>
          <p:cNvPr id="6" name="Picture 5" descr="C:\Users\Linda\AppData\Local\Microsoft\Windows\INetCache\Content.Word\pilnkrasu_rgb_1-37_v_LV (1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/>
          <a:stretch/>
        </p:blipFill>
        <p:spPr bwMode="auto">
          <a:xfrm>
            <a:off x="941188" y="5622771"/>
            <a:ext cx="1256255" cy="88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www.lu.lv/fileadmin/user_upload/lu_portal/par/vesture-tradicijas-un-simbolika/logotipi/LU-logo-anno-1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80" y="5802098"/>
            <a:ext cx="1504280" cy="4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/>
          <a:srcRect l="54936" t="75829" r="12185" b="8510"/>
          <a:stretch/>
        </p:blipFill>
        <p:spPr bwMode="auto">
          <a:xfrm>
            <a:off x="2424761" y="5600331"/>
            <a:ext cx="3297193" cy="8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pakšvirsraksts 1">
            <a:extLst>
              <a:ext uri="{FF2B5EF4-FFF2-40B4-BE49-F238E27FC236}">
                <a16:creationId xmlns:a16="http://schemas.microsoft.com/office/drawing/2014/main" id="{04DA870E-6E85-41E4-A7F2-57D55E1BCF43}"/>
              </a:ext>
            </a:extLst>
          </p:cNvPr>
          <p:cNvSpPr txBox="1">
            <a:spLocks/>
          </p:cNvSpPr>
          <p:nvPr/>
        </p:nvSpPr>
        <p:spPr>
          <a:xfrm>
            <a:off x="827584" y="3529526"/>
            <a:ext cx="7488832" cy="1987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Andrejs </a:t>
            </a:r>
            <a:r>
              <a:rPr lang="lv-LV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Geske</a:t>
            </a:r>
            <a:r>
              <a:rPr lang="lv-LV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Rita Kiseļova, Olga </a:t>
            </a:r>
            <a:r>
              <a:rPr lang="lv-LV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</a:t>
            </a:r>
            <a:endParaRPr lang="lv-LV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v-LV" sz="2800" dirty="0"/>
              <a:t/>
            </a:r>
            <a:br>
              <a:rPr lang="lv-LV" sz="2800" dirty="0"/>
            </a:br>
            <a:r>
              <a:rPr lang="lv-LV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Latvijas Universitāte</a:t>
            </a:r>
            <a:br>
              <a:rPr lang="lv-LV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Pedagoģijas, psiholoģijas un mākslas fakultāte</a:t>
            </a:r>
          </a:p>
          <a:p>
            <a:r>
              <a:rPr lang="lv-LV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Izglītības pētniecības institūts</a:t>
            </a:r>
          </a:p>
          <a:p>
            <a:endParaRPr lang="lv-LV" sz="1600" dirty="0"/>
          </a:p>
          <a:p>
            <a:r>
              <a:rPr lang="lv-LV" sz="2800" dirty="0"/>
              <a:t/>
            </a:r>
            <a:br>
              <a:rPr lang="lv-LV" sz="2800" dirty="0"/>
            </a:br>
            <a:r>
              <a:rPr lang="lv-LV" sz="2800" b="1" dirty="0"/>
              <a:t>Latvijas Universitātes 80. Starptautiskā zinātniskā konference, Rīga 2022</a:t>
            </a:r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7766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5138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SSIP sasniegumu un SES saistība novados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952577"/>
              </p:ext>
            </p:extLst>
          </p:nvPr>
        </p:nvGraphicFramePr>
        <p:xfrm>
          <a:off x="-108520" y="1196752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5508104" y="3356992"/>
            <a:ext cx="1656184" cy="392007"/>
          </a:xfrm>
          <a:prstGeom prst="wedgeRectCallout">
            <a:avLst>
              <a:gd name="adj1" fmla="val -62727"/>
              <a:gd name="adj2" fmla="val -929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Saulkrastu 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339752" y="4725144"/>
            <a:ext cx="1656184" cy="423974"/>
          </a:xfrm>
          <a:prstGeom prst="wedgeRectCallout">
            <a:avLst>
              <a:gd name="adj1" fmla="val -83544"/>
              <a:gd name="adj2" fmla="val -215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Rēzeknes 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55576" y="2276872"/>
            <a:ext cx="2016224" cy="355464"/>
          </a:xfrm>
          <a:prstGeom prst="wedgeRectCallout">
            <a:avLst>
              <a:gd name="adj1" fmla="val -29465"/>
              <a:gd name="adj2" fmla="val 231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Augšdaugavas 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40698" y="1580836"/>
            <a:ext cx="2016224" cy="355464"/>
          </a:xfrm>
          <a:prstGeom prst="wedgeRectCallout">
            <a:avLst>
              <a:gd name="adj1" fmla="val 54549"/>
              <a:gd name="adj2" fmla="val 1974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Aizkraukles 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26125" y="1821381"/>
            <a:ext cx="1761899" cy="311475"/>
          </a:xfrm>
          <a:prstGeom prst="wedgeRectCallout">
            <a:avLst>
              <a:gd name="adj1" fmla="val -40"/>
              <a:gd name="adj2" fmla="val 132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Smiltenes 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925931" y="4213014"/>
            <a:ext cx="1656184" cy="432048"/>
          </a:xfrm>
          <a:prstGeom prst="wedgeRectCallout">
            <a:avLst>
              <a:gd name="adj1" fmla="val -62727"/>
              <a:gd name="adj2" fmla="val -929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Krāslavas 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378781" y="3748999"/>
            <a:ext cx="1656184" cy="464015"/>
          </a:xfrm>
          <a:prstGeom prst="wedgeRectCallout">
            <a:avLst>
              <a:gd name="adj1" fmla="val -62727"/>
              <a:gd name="adj2" fmla="val -929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Varakļānu 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788024" y="1429374"/>
            <a:ext cx="1761899" cy="373488"/>
          </a:xfrm>
          <a:prstGeom prst="wedgeRectCallout">
            <a:avLst>
              <a:gd name="adj1" fmla="val -42580"/>
              <a:gd name="adj2" fmla="val 1965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Olaines 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23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533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err="1"/>
              <a:t>Iepriekšējā</a:t>
            </a:r>
            <a:r>
              <a:rPr lang="en-US" sz="2800" b="1" i="1" dirty="0"/>
              <a:t> </a:t>
            </a:r>
            <a:r>
              <a:rPr lang="lv-LV" sz="2800" b="1" i="1" dirty="0"/>
              <a:t>skaidri izteiktā un teorijai atbilstošā </a:t>
            </a:r>
            <a:r>
              <a:rPr lang="en-US" sz="2800" b="1" i="1" dirty="0" err="1"/>
              <a:t>sakarība</a:t>
            </a:r>
            <a:r>
              <a:rPr lang="lv-LV" sz="2800" b="1" i="1" dirty="0"/>
              <a:t> norāda, ka:</a:t>
            </a:r>
          </a:p>
          <a:p>
            <a:pPr marL="0" indent="0">
              <a:buNone/>
            </a:pPr>
            <a:endParaRPr lang="lv-LV" sz="2800" b="1" i="1" dirty="0"/>
          </a:p>
          <a:p>
            <a:pPr>
              <a:spcAft>
                <a:spcPts val="600"/>
              </a:spcAft>
            </a:pPr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Pētījumu datu apvienošana ir leģitīma; </a:t>
            </a:r>
          </a:p>
          <a:p>
            <a:pPr>
              <a:spcAft>
                <a:spcPts val="600"/>
              </a:spcAft>
            </a:pPr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Var izdalīt sekmīgākās un mazāk sekmīgās </a:t>
            </a:r>
            <a:r>
              <a:rPr lang="lv-LV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pāšvaldības</a:t>
            </a:r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6312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 rezultātu korelācija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17477"/>
              </p:ext>
            </p:extLst>
          </p:nvPr>
        </p:nvGraphicFramePr>
        <p:xfrm>
          <a:off x="111462" y="1557722"/>
          <a:ext cx="8921076" cy="3600360"/>
        </p:xfrm>
        <a:graphic>
          <a:graphicData uri="http://schemas.openxmlformats.org/drawingml/2006/table">
            <a:tbl>
              <a:tblPr/>
              <a:tblGrid>
                <a:gridCol w="1888404">
                  <a:extLst>
                    <a:ext uri="{9D8B030D-6E8A-4147-A177-3AD203B41FA5}">
                      <a16:colId xmlns:a16="http://schemas.microsoft.com/office/drawing/2014/main" val="4267266055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3723046741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80680524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824690849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3702598525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3529515872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1944929434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894876257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2376961931"/>
                    </a:ext>
                  </a:extLst>
                </a:gridCol>
                <a:gridCol w="781408">
                  <a:extLst>
                    <a:ext uri="{9D8B030D-6E8A-4147-A177-3AD203B41FA5}">
                      <a16:colId xmlns:a16="http://schemas.microsoft.com/office/drawing/2014/main" val="2132328770"/>
                    </a:ext>
                  </a:extLst>
                </a:gridCol>
              </a:tblGrid>
              <a:tr h="51318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KORELĀCIJAS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CE2018_ANG_500</a:t>
                      </a:r>
                    </a:p>
                  </a:txBody>
                  <a:tcPr marL="72000" marR="72000" marT="3600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CE2019_ANG_500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_ANG_500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18_LAT_LV_500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19_LAT_LV_500 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_LV_LAT_500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CE2018_MAT_500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CE2019_MAT_500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_MAT_500</a:t>
                      </a:r>
                    </a:p>
                  </a:txBody>
                  <a:tcPr marL="72000" marR="72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73590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CE2018_ANG_500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476951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CE2019_ANG_500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560034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CE20_ANG_500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00032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CE18_LAT_LV_500 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246454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CE19_LAT_LV_500 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078967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CE20_LAT_LV_500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711745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CE2018_MAT_500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15186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CE2019_MAT_500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93702"/>
                  </a:ext>
                </a:extLst>
              </a:tr>
              <a:tr h="311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CE20_MAT_500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8707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805264"/>
            <a:ext cx="268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err="1"/>
              <a:t>Kronbaha</a:t>
            </a:r>
            <a:r>
              <a:rPr lang="lv-LV" sz="2000" b="1" dirty="0"/>
              <a:t> alfa = 0,90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48675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047650"/>
          </a:xfrm>
        </p:spPr>
        <p:txBody>
          <a:bodyPr/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 rezultātu sadalījums pa Latvijas novadiem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Satura vietturis 4" descr="Attēls, kurā ir karte&#10;&#10;Apraksts ģenerēts automātiski">
            <a:extLst>
              <a:ext uri="{FF2B5EF4-FFF2-40B4-BE49-F238E27FC236}">
                <a16:creationId xmlns:a16="http://schemas.microsoft.com/office/drawing/2014/main" id="{CFD06D4E-9B94-4751-8032-7D8F86D93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6976"/>
            <a:ext cx="8418130" cy="4936081"/>
          </a:xfrm>
        </p:spPr>
      </p:pic>
    </p:spTree>
    <p:extLst>
      <p:ext uri="{BB962C8B-B14F-4D97-AF65-F5344CB8AC3E}">
        <p14:creationId xmlns:p14="http://schemas.microsoft.com/office/powerpoint/2010/main" val="3377573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770919"/>
              </p:ext>
            </p:extLst>
          </p:nvPr>
        </p:nvGraphicFramePr>
        <p:xfrm>
          <a:off x="197768" y="1628800"/>
          <a:ext cx="87484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033EFE1-5871-4397-AB0C-FA223111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 rtl="0">
              <a:defRPr lang="lv-LV" sz="3200" b="1" i="0" u="none" strike="noStrike" kern="1200" spc="0" baseline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pPr>
            <a:r>
              <a:rPr lang="lv-LV" sz="2800" b="1" kern="1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CE rezultātu saistība ar SES - prognozētais uz 2022. gadu IIN uz cilvēku </a:t>
            </a:r>
          </a:p>
        </p:txBody>
      </p:sp>
    </p:spTree>
    <p:extLst>
      <p:ext uri="{BB962C8B-B14F-4D97-AF65-F5344CB8AC3E}">
        <p14:creationId xmlns:p14="http://schemas.microsoft.com/office/powerpoint/2010/main" val="20911480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382"/>
            <a:ext cx="7886700" cy="1325563"/>
          </a:xfrm>
        </p:spPr>
        <p:txBody>
          <a:bodyPr>
            <a:noAutofit/>
          </a:bodyPr>
          <a:lstStyle/>
          <a:p>
            <a:pPr algn="ctr" rtl="0">
              <a:defRPr lang="lv-LV" sz="3200" b="1" i="0" u="none" strike="noStrike" kern="1200" spc="0" baseline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pPr>
            <a:r>
              <a:rPr lang="lv-LV" sz="2800" b="1" kern="1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Visu pētījuma datu skolēnu sasniegumi saistībā ar SES - prognozētais uz 2022. gadu IIN uz cilvēku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603711"/>
              </p:ext>
            </p:extLst>
          </p:nvPr>
        </p:nvGraphicFramePr>
        <p:xfrm>
          <a:off x="179512" y="1340768"/>
          <a:ext cx="8640960" cy="490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346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97" y="548680"/>
            <a:ext cx="8047806" cy="1119658"/>
          </a:xfrm>
        </p:spPr>
        <p:txBody>
          <a:bodyPr/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Skolēnu kopējie (SSIP un CE) sasniegumi novados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Attēls 8" descr="Attēls, kurā ir karte&#10;&#10;Apraksts ģenerēts automātiski">
            <a:extLst>
              <a:ext uri="{FF2B5EF4-FFF2-40B4-BE49-F238E27FC236}">
                <a16:creationId xmlns:a16="http://schemas.microsoft.com/office/drawing/2014/main" id="{D41BDBAA-2810-4B25-B3DE-3B5A2938A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8556" r="8263" b="11146"/>
          <a:stretch/>
        </p:blipFill>
        <p:spPr>
          <a:xfrm>
            <a:off x="467544" y="1698791"/>
            <a:ext cx="8338990" cy="50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98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97" y="548680"/>
            <a:ext cx="7886700" cy="1325563"/>
          </a:xfrm>
        </p:spPr>
        <p:txBody>
          <a:bodyPr/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Secinājumi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/>
              <a:t>Pētījums parāda, ka SSIP un CE datus var izmantot izglītības kvalitātes noteikšanai </a:t>
            </a:r>
            <a:r>
              <a:rPr lang="lv-LV" sz="2400" b="1" dirty="0" err="1"/>
              <a:t>pēcreformas</a:t>
            </a:r>
            <a:r>
              <a:rPr lang="lv-LV" sz="2400" b="1" dirty="0"/>
              <a:t> novados un </a:t>
            </a:r>
            <a:r>
              <a:rPr lang="lv-LV" sz="2400" b="1" dirty="0" err="1"/>
              <a:t>valstspilsētās</a:t>
            </a:r>
            <a:r>
              <a:rPr lang="lv-LV" sz="2400" b="1" dirty="0"/>
              <a:t>.</a:t>
            </a:r>
          </a:p>
          <a:p>
            <a:pPr>
              <a:spcAft>
                <a:spcPts val="1200"/>
              </a:spcAft>
            </a:pPr>
            <a:r>
              <a:rPr lang="lv-LV" sz="2400" b="1" dirty="0"/>
              <a:t>Izglītības sasniegumi novados ir cieši saistīti ar novadu iedzīvotāju SES, tomēr var izdalīt novadus, kuros rezultāti ir augstāki vai zemāki par prognozētiem.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97595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75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Pielikums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3293"/>
              </p:ext>
            </p:extLst>
          </p:nvPr>
        </p:nvGraphicFramePr>
        <p:xfrm>
          <a:off x="5436096" y="797737"/>
          <a:ext cx="3323957" cy="576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4838700" imgH="8391469" progId="Excel.Sheet.12">
                  <p:embed/>
                </p:oleObj>
              </mc:Choice>
              <mc:Fallback>
                <p:oleObj name="Worksheet" r:id="rId3" imgW="4838700" imgH="83914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096" y="797737"/>
                        <a:ext cx="3323957" cy="576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464496" cy="7920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 smtClean="0"/>
              <a:t>Iegults Excel fails ar attēlu un diagrammu datiem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2161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750266"/>
            <a:ext cx="7704856" cy="1224136"/>
          </a:xfrm>
        </p:spPr>
        <p:txBody>
          <a:bodyPr/>
          <a:lstStyle/>
          <a:p>
            <a:r>
              <a:rPr lang="lv-LV" sz="2400" b="1" dirty="0">
                <a:latin typeface="+mn-lt"/>
              </a:rPr>
              <a:t>Izglītības kvalitāte Latvijas novados un </a:t>
            </a:r>
            <a:r>
              <a:rPr lang="lv-LV" sz="2400" b="1" dirty="0" err="1">
                <a:latin typeface="+mn-lt"/>
              </a:rPr>
              <a:t>valstspilsētās</a:t>
            </a:r>
            <a:r>
              <a:rPr lang="lv-LV" sz="2400" b="1" dirty="0">
                <a:latin typeface="+mn-lt"/>
              </a:rPr>
              <a:t> – rezultāti no starptautiskajiem pētījumiem un valsts pārbaudes darbiem</a:t>
            </a:r>
            <a:endParaRPr lang="en-GB" altLang="lv-LV" sz="5400" b="1" dirty="0">
              <a:latin typeface="+mn-lt"/>
            </a:endParaRPr>
          </a:p>
        </p:txBody>
      </p:sp>
      <p:sp>
        <p:nvSpPr>
          <p:cNvPr id="2" name="Apakšvirsraksts 1">
            <a:extLst>
              <a:ext uri="{FF2B5EF4-FFF2-40B4-BE49-F238E27FC236}">
                <a16:creationId xmlns:a16="http://schemas.microsoft.com/office/drawing/2014/main" id="{521170FF-BB91-4F54-971D-D36385B9F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914" y="4581128"/>
            <a:ext cx="9144000" cy="1440160"/>
          </a:xfrm>
        </p:spPr>
        <p:txBody>
          <a:bodyPr>
            <a:normAutofit fontScale="70000" lnSpcReduction="20000"/>
          </a:bodyPr>
          <a:lstStyle/>
          <a:p>
            <a:r>
              <a:rPr lang="lv-LV" sz="2800" b="1" i="1" dirty="0"/>
              <a:t>Andrejs Geske, Rita Kiseļova, Olga Pole</a:t>
            </a:r>
          </a:p>
          <a:p>
            <a:r>
              <a:rPr lang="lv-LV" sz="2800" b="1" i="1" dirty="0"/>
              <a:t/>
            </a:r>
            <a:br>
              <a:rPr lang="lv-LV" sz="2800" b="1" i="1" dirty="0"/>
            </a:br>
            <a:r>
              <a:rPr lang="lv-LV" sz="1800" b="1" i="1" dirty="0"/>
              <a:t>Latvijas Universitāte</a:t>
            </a:r>
            <a:br>
              <a:rPr lang="lv-LV" sz="1800" b="1" i="1" dirty="0"/>
            </a:br>
            <a:r>
              <a:rPr lang="lv-LV" sz="1800" b="1" i="1" dirty="0"/>
              <a:t>Pedagoģijas, psiholoģijas un mākslas fakultāte</a:t>
            </a:r>
          </a:p>
          <a:p>
            <a:r>
              <a:rPr lang="lv-LV" sz="1800" b="1" i="1" dirty="0"/>
              <a:t>Izglītības pētniecības institūts</a:t>
            </a:r>
            <a:r>
              <a:rPr lang="lv-LV" sz="2800" b="1" i="1" dirty="0"/>
              <a:t/>
            </a:r>
            <a:br>
              <a:rPr lang="lv-LV" sz="2800" b="1" i="1" dirty="0"/>
            </a:br>
            <a:endParaRPr lang="lv-LV" sz="2800" b="1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1361" y="1238098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Impact" pitchFamily="34" charset="0"/>
              </a:defRPr>
            </a:lvl9pPr>
          </a:lstStyle>
          <a:p>
            <a:r>
              <a:rPr lang="lv-LV" altLang="lv-L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Paldies par uzmanību!</a:t>
            </a:r>
            <a:endParaRPr lang="en-GB" altLang="lv-L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080193"/>
            <a:ext cx="600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90000"/>
                </a:solidFill>
                <a:latin typeface="+mn-lt"/>
              </a:rPr>
              <a:t>Latvijas</a:t>
            </a:r>
            <a:r>
              <a:rPr lang="en-US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+mn-lt"/>
              </a:rPr>
              <a:t>Universitātes</a:t>
            </a:r>
            <a:r>
              <a:rPr lang="en-US" b="1" dirty="0">
                <a:solidFill>
                  <a:srgbClr val="990000"/>
                </a:solidFill>
                <a:latin typeface="+mn-lt"/>
              </a:rPr>
              <a:t> 80. </a:t>
            </a:r>
            <a:r>
              <a:rPr lang="en-US" b="1" dirty="0" err="1">
                <a:solidFill>
                  <a:srgbClr val="990000"/>
                </a:solidFill>
                <a:latin typeface="+mn-lt"/>
              </a:rPr>
              <a:t>Starptautiskā</a:t>
            </a:r>
            <a:r>
              <a:rPr lang="en-US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+mn-lt"/>
              </a:rPr>
              <a:t>zinātniskā</a:t>
            </a:r>
            <a:r>
              <a:rPr lang="en-US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+mn-lt"/>
              </a:rPr>
              <a:t>konference</a:t>
            </a:r>
            <a:endParaRPr lang="en-US" b="1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2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0649"/>
            <a:ext cx="7886700" cy="57606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Administratīvi</a:t>
            </a: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teritoriālā</a:t>
            </a: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reforma</a:t>
            </a:r>
            <a:r>
              <a:rPr lang="lv-LV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2021.g.</a:t>
            </a:r>
            <a:endParaRPr lang="en-US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610611"/>
              </p:ext>
            </p:extLst>
          </p:nvPr>
        </p:nvGraphicFramePr>
        <p:xfrm>
          <a:off x="395536" y="836712"/>
          <a:ext cx="8568952" cy="59265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2778">
                  <a:extLst>
                    <a:ext uri="{9D8B030D-6E8A-4147-A177-3AD203B41FA5}">
                      <a16:colId xmlns:a16="http://schemas.microsoft.com/office/drawing/2014/main" val="1919008256"/>
                    </a:ext>
                  </a:extLst>
                </a:gridCol>
                <a:gridCol w="1125525">
                  <a:extLst>
                    <a:ext uri="{9D8B030D-6E8A-4147-A177-3AD203B41FA5}">
                      <a16:colId xmlns:a16="http://schemas.microsoft.com/office/drawing/2014/main" val="371092961"/>
                    </a:ext>
                  </a:extLst>
                </a:gridCol>
                <a:gridCol w="1147510">
                  <a:extLst>
                    <a:ext uri="{9D8B030D-6E8A-4147-A177-3AD203B41FA5}">
                      <a16:colId xmlns:a16="http://schemas.microsoft.com/office/drawing/2014/main" val="3836185993"/>
                    </a:ext>
                  </a:extLst>
                </a:gridCol>
                <a:gridCol w="1969671">
                  <a:extLst>
                    <a:ext uri="{9D8B030D-6E8A-4147-A177-3AD203B41FA5}">
                      <a16:colId xmlns:a16="http://schemas.microsoft.com/office/drawing/2014/main" val="4180711361"/>
                    </a:ext>
                  </a:extLst>
                </a:gridCol>
                <a:gridCol w="1002423">
                  <a:extLst>
                    <a:ext uri="{9D8B030D-6E8A-4147-A177-3AD203B41FA5}">
                      <a16:colId xmlns:a16="http://schemas.microsoft.com/office/drawing/2014/main" val="42053501"/>
                    </a:ext>
                  </a:extLst>
                </a:gridCol>
                <a:gridCol w="1231045">
                  <a:extLst>
                    <a:ext uri="{9D8B030D-6E8A-4147-A177-3AD203B41FA5}">
                      <a16:colId xmlns:a16="http://schemas.microsoft.com/office/drawing/2014/main" val="3894031026"/>
                    </a:ext>
                  </a:extLst>
                </a:gridCol>
              </a:tblGrid>
              <a:tr h="3509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Pašvaldība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Iedz</a:t>
                      </a:r>
                      <a:r>
                        <a:rPr lang="lv-LV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ī</a:t>
                      </a:r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vot</a:t>
                      </a:r>
                      <a:r>
                        <a:rPr lang="lv-LV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ā</a:t>
                      </a:r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ji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Bērni_7_18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Pašvaldība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Iedz</a:t>
                      </a:r>
                      <a:r>
                        <a:rPr lang="lv-LV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ī</a:t>
                      </a:r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vot</a:t>
                      </a:r>
                      <a:r>
                        <a:rPr lang="lv-LV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ā</a:t>
                      </a:r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ji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Bērni_7_18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659655964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Rīga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686 253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70 488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Dobeles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30 556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3 355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6071344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Daugavpils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90 520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9 771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Limbažu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29 986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3 034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909157395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Liepāja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75 916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8 829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Rēzekne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29 771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3 410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874310576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Ogres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61 366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7 658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Saldus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29 613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3 287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909840525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Jelgava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60 564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7 623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Kuldīgas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29 349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3 372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729277026"/>
                  </a:ext>
                </a:extLst>
              </a:tr>
              <a:tr h="2549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Jūrmala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57 813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5 950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Augšdaugavas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28 433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2 396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685415606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Valmieras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54 642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6 145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Salaspils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24 240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2 949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604300114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Tukuma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47 556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5 578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Krāslavas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23 624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2 148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760260399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Cēsu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44 872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4 896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Ludzas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23 305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2 124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966881463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Bauskas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44 249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5 125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Ādažu novads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22 297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3 171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548886658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Jēkabpils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42 948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4 743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Olaines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20 926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2 439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55292108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Talsu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38 617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4 141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Gulbenes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20 795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2 145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479210218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Ventspils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37 057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4 052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Balvu novads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20 261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2 001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684062999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Mārupes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36 686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6 016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Smiltenes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19 165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2 132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707478791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Dienvidkurzemes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35 353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3 952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>
                          <a:effectLst/>
                        </a:rPr>
                        <a:t>Preiļu novads</a:t>
                      </a:r>
                      <a:endParaRPr lang="lv-LV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17 849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1 713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234651161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Jelgavas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33 855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3 815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Alūksnes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15 416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1 572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660364070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Ropažu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33 816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4 703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Līvānu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11 568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1 218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25080671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Siguldas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32 267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4 155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Ventspils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11 468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1 325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177782751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Ķekavas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31 392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4 443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Saulkrastu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10 003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959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760461060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Rēzeknes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31 324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3 106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Valkas novads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8 580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833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750970317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Aizkraukles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31 096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3 187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>
                          <a:effectLst/>
                        </a:rPr>
                        <a:t>Varakļānu novads</a:t>
                      </a:r>
                      <a:endParaRPr lang="lv-LV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3 079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306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31491650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</a:rPr>
                        <a:t>Madonas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novads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30 643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3 093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https://www.lps.lv/lv/par-lps/dokumenti-lejupieladei/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35273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272808" cy="1196752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Starptautiskie salīdzinošie izglītības pētījumi (SSIP) Latvijā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08358"/>
              </p:ext>
            </p:extLst>
          </p:nvPr>
        </p:nvGraphicFramePr>
        <p:xfrm>
          <a:off x="179513" y="2420888"/>
          <a:ext cx="8784974" cy="2952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2434">
                  <a:extLst>
                    <a:ext uri="{9D8B030D-6E8A-4147-A177-3AD203B41FA5}">
                      <a16:colId xmlns:a16="http://schemas.microsoft.com/office/drawing/2014/main" val="2721715632"/>
                    </a:ext>
                  </a:extLst>
                </a:gridCol>
                <a:gridCol w="1692048">
                  <a:extLst>
                    <a:ext uri="{9D8B030D-6E8A-4147-A177-3AD203B41FA5}">
                      <a16:colId xmlns:a16="http://schemas.microsoft.com/office/drawing/2014/main" val="1764895563"/>
                    </a:ext>
                  </a:extLst>
                </a:gridCol>
                <a:gridCol w="1458467">
                  <a:extLst>
                    <a:ext uri="{9D8B030D-6E8A-4147-A177-3AD203B41FA5}">
                      <a16:colId xmlns:a16="http://schemas.microsoft.com/office/drawing/2014/main" val="1416128945"/>
                    </a:ext>
                  </a:extLst>
                </a:gridCol>
                <a:gridCol w="1504041">
                  <a:extLst>
                    <a:ext uri="{9D8B030D-6E8A-4147-A177-3AD203B41FA5}">
                      <a16:colId xmlns:a16="http://schemas.microsoft.com/office/drawing/2014/main" val="1897522096"/>
                    </a:ext>
                  </a:extLst>
                </a:gridCol>
                <a:gridCol w="1617984">
                  <a:extLst>
                    <a:ext uri="{9D8B030D-6E8A-4147-A177-3AD203B41FA5}">
                      <a16:colId xmlns:a16="http://schemas.microsoft.com/office/drawing/2014/main" val="651733294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rgbClr val="0070C0"/>
                          </a:solidFill>
                          <a:effectLst/>
                        </a:rPr>
                        <a:t>Pētījums</a:t>
                      </a:r>
                      <a:endParaRPr lang="en-US" sz="2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PISA</a:t>
                      </a:r>
                      <a:endParaRPr lang="en-US" sz="24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ICCS</a:t>
                      </a:r>
                      <a:endParaRPr lang="en-US" sz="24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PIRLS</a:t>
                      </a:r>
                      <a:endParaRPr lang="en-US" sz="24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TIMSS</a:t>
                      </a:r>
                      <a:endParaRPr lang="en-US" sz="24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702782636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rgbClr val="0070C0"/>
                          </a:solidFill>
                          <a:effectLst/>
                        </a:rPr>
                        <a:t>Gads</a:t>
                      </a:r>
                      <a:endParaRPr lang="en-US" sz="2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2016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2016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8631387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Mērķgrupa</a:t>
                      </a:r>
                      <a:endParaRPr lang="lv-LV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15 g.v.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8. klase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4. klase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4. klase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164266747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rgbClr val="0070C0"/>
                          </a:solidFill>
                          <a:effectLst/>
                        </a:rPr>
                        <a:t>Skolēni</a:t>
                      </a:r>
                      <a:endParaRPr lang="en-US" sz="2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5985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3224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4157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4481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344614056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rgbClr val="0070C0"/>
                          </a:solidFill>
                          <a:effectLst/>
                        </a:rPr>
                        <a:t>Skolas</a:t>
                      </a:r>
                      <a:endParaRPr lang="en-US" sz="2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308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147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150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154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89295618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Pašvaldības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63194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2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207896" cy="762000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Pētnieciskie jautājumi</a:t>
            </a: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07" y="2276872"/>
            <a:ext cx="7272808" cy="41071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lv-LV" b="1" dirty="0"/>
              <a:t>Vai iespējams veikt izglītības kvalitātes novērtējumu jaunajās </a:t>
            </a:r>
            <a:r>
              <a:rPr lang="lv-LV" sz="2400" b="1" dirty="0"/>
              <a:t>administratīvajās</a:t>
            </a:r>
            <a:r>
              <a:rPr lang="lv-LV" b="1" dirty="0"/>
              <a:t> teritorijās, izmatojot  SSIP un valsts pārbaudījumu datus?</a:t>
            </a:r>
          </a:p>
          <a:p>
            <a:r>
              <a:rPr lang="lv-LV" b="1" dirty="0"/>
              <a:t>Ja jā, tad kāda ir izglītības kvalitāte atsevišķās pašvaldībās?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964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1110"/>
            <a:ext cx="7886700" cy="104765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Sasniegumu savstarpējās korelācijas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5227"/>
              </p:ext>
            </p:extLst>
          </p:nvPr>
        </p:nvGraphicFramePr>
        <p:xfrm>
          <a:off x="179513" y="1412776"/>
          <a:ext cx="8784974" cy="3528388"/>
        </p:xfrm>
        <a:graphic>
          <a:graphicData uri="http://schemas.openxmlformats.org/drawingml/2006/table">
            <a:tbl>
              <a:tblPr/>
              <a:tblGrid>
                <a:gridCol w="1871357">
                  <a:extLst>
                    <a:ext uri="{9D8B030D-6E8A-4147-A177-3AD203B41FA5}">
                      <a16:colId xmlns:a16="http://schemas.microsoft.com/office/drawing/2014/main" val="3056733055"/>
                    </a:ext>
                  </a:extLst>
                </a:gridCol>
                <a:gridCol w="987660">
                  <a:extLst>
                    <a:ext uri="{9D8B030D-6E8A-4147-A177-3AD203B41FA5}">
                      <a16:colId xmlns:a16="http://schemas.microsoft.com/office/drawing/2014/main" val="1518588726"/>
                    </a:ext>
                  </a:extLst>
                </a:gridCol>
                <a:gridCol w="1022314">
                  <a:extLst>
                    <a:ext uri="{9D8B030D-6E8A-4147-A177-3AD203B41FA5}">
                      <a16:colId xmlns:a16="http://schemas.microsoft.com/office/drawing/2014/main" val="913427607"/>
                    </a:ext>
                  </a:extLst>
                </a:gridCol>
                <a:gridCol w="1039642">
                  <a:extLst>
                    <a:ext uri="{9D8B030D-6E8A-4147-A177-3AD203B41FA5}">
                      <a16:colId xmlns:a16="http://schemas.microsoft.com/office/drawing/2014/main" val="255979465"/>
                    </a:ext>
                  </a:extLst>
                </a:gridCol>
                <a:gridCol w="970332">
                  <a:extLst>
                    <a:ext uri="{9D8B030D-6E8A-4147-A177-3AD203B41FA5}">
                      <a16:colId xmlns:a16="http://schemas.microsoft.com/office/drawing/2014/main" val="2914048610"/>
                    </a:ext>
                  </a:extLst>
                </a:gridCol>
                <a:gridCol w="970332">
                  <a:extLst>
                    <a:ext uri="{9D8B030D-6E8A-4147-A177-3AD203B41FA5}">
                      <a16:colId xmlns:a16="http://schemas.microsoft.com/office/drawing/2014/main" val="503700609"/>
                    </a:ext>
                  </a:extLst>
                </a:gridCol>
                <a:gridCol w="935677">
                  <a:extLst>
                    <a:ext uri="{9D8B030D-6E8A-4147-A177-3AD203B41FA5}">
                      <a16:colId xmlns:a16="http://schemas.microsoft.com/office/drawing/2014/main" val="3213753400"/>
                    </a:ext>
                  </a:extLst>
                </a:gridCol>
                <a:gridCol w="987660">
                  <a:extLst>
                    <a:ext uri="{9D8B030D-6E8A-4147-A177-3AD203B41FA5}">
                      <a16:colId xmlns:a16="http://schemas.microsoft.com/office/drawing/2014/main" val="2368927937"/>
                    </a:ext>
                  </a:extLst>
                </a:gridCol>
              </a:tblGrid>
              <a:tr h="820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Korelācijas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TIMSS_MAT_500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TIMSS_DAB_500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PIRLS16_vid_500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ICCS2016_Vid_500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PISA18_MAT_500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PISA18_DAB_500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PISA18_LAS_500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65253"/>
                  </a:ext>
                </a:extLst>
              </a:tr>
              <a:tr h="400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TIMSS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_MAT_500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47864"/>
                  </a:ext>
                </a:extLst>
              </a:tr>
              <a:tr h="3814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TIMSS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_DAB_500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810635"/>
                  </a:ext>
                </a:extLst>
              </a:tr>
              <a:tr h="3814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PIRLS16_vid_500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368097"/>
                  </a:ext>
                </a:extLst>
              </a:tr>
              <a:tr h="3814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ICCS16_vid_500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800523"/>
                  </a:ext>
                </a:extLst>
              </a:tr>
              <a:tr h="3814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PISA18_MAT_500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97616"/>
                  </a:ext>
                </a:extLst>
              </a:tr>
              <a:tr h="3814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PISA18_DAB_500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05311"/>
                  </a:ext>
                </a:extLst>
              </a:tr>
              <a:tr h="400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PISA18_LAS_500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680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445224"/>
            <a:ext cx="715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Visi sasniegumi kalibrēti uz vidējo 500 un standartnovirzi 100 </a:t>
            </a:r>
          </a:p>
          <a:p>
            <a:r>
              <a:rPr lang="lv-LV" sz="2000" b="1" dirty="0" err="1"/>
              <a:t>Kronbaha</a:t>
            </a:r>
            <a:r>
              <a:rPr lang="lv-LV" sz="2000" b="1" dirty="0"/>
              <a:t> alfa = 0,86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5047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1325563"/>
          </a:xfrm>
        </p:spPr>
        <p:txBody>
          <a:bodyPr/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Sasniegumu savstarpējās korelācijas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019" y="5157192"/>
            <a:ext cx="268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err="1"/>
              <a:t>Kronbaha</a:t>
            </a:r>
            <a:r>
              <a:rPr lang="lv-LV" sz="2000" b="1" dirty="0"/>
              <a:t> alfa = 0,67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80064"/>
              </p:ext>
            </p:extLst>
          </p:nvPr>
        </p:nvGraphicFramePr>
        <p:xfrm>
          <a:off x="827584" y="1790370"/>
          <a:ext cx="7886699" cy="3006780"/>
        </p:xfrm>
        <a:graphic>
          <a:graphicData uri="http://schemas.openxmlformats.org/drawingml/2006/table">
            <a:tbl>
              <a:tblPr/>
              <a:tblGrid>
                <a:gridCol w="2167735">
                  <a:extLst>
                    <a:ext uri="{9D8B030D-6E8A-4147-A177-3AD203B41FA5}">
                      <a16:colId xmlns:a16="http://schemas.microsoft.com/office/drawing/2014/main" val="4221850031"/>
                    </a:ext>
                  </a:extLst>
                </a:gridCol>
                <a:gridCol w="1508298">
                  <a:extLst>
                    <a:ext uri="{9D8B030D-6E8A-4147-A177-3AD203B41FA5}">
                      <a16:colId xmlns:a16="http://schemas.microsoft.com/office/drawing/2014/main" val="973326017"/>
                    </a:ext>
                  </a:extLst>
                </a:gridCol>
                <a:gridCol w="1608868">
                  <a:extLst>
                    <a:ext uri="{9D8B030D-6E8A-4147-A177-3AD203B41FA5}">
                      <a16:colId xmlns:a16="http://schemas.microsoft.com/office/drawing/2014/main" val="3622523357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604960758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367810075"/>
                    </a:ext>
                  </a:extLst>
                </a:gridCol>
              </a:tblGrid>
              <a:tr h="74589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TIMSS_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PIRLS16_500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ICCS_500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PISA_Vid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538974"/>
                  </a:ext>
                </a:extLst>
              </a:tr>
              <a:tr h="56522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TIMSS_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ē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511986"/>
                  </a:ext>
                </a:extLst>
              </a:tr>
              <a:tr h="56522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PIRLS16_500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98237"/>
                  </a:ext>
                </a:extLst>
              </a:tr>
              <a:tr h="56522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ICCS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_500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875855"/>
                  </a:ext>
                </a:extLst>
              </a:tr>
              <a:tr h="56522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PISA_Vid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ē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9525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45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63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3" y="174730"/>
            <a:ext cx="7886700" cy="615602"/>
          </a:xfrm>
        </p:spPr>
        <p:txBody>
          <a:bodyPr/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Latvijas skolēnu sasniegumi SSIP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75399"/>
              </p:ext>
            </p:extLst>
          </p:nvPr>
        </p:nvGraphicFramePr>
        <p:xfrm>
          <a:off x="395536" y="790332"/>
          <a:ext cx="7956376" cy="5990895"/>
        </p:xfrm>
        <a:graphic>
          <a:graphicData uri="http://schemas.openxmlformats.org/drawingml/2006/table">
            <a:tbl>
              <a:tblPr/>
              <a:tblGrid>
                <a:gridCol w="2794286">
                  <a:extLst>
                    <a:ext uri="{9D8B030D-6E8A-4147-A177-3AD203B41FA5}">
                      <a16:colId xmlns:a16="http://schemas.microsoft.com/office/drawing/2014/main" val="1556583077"/>
                    </a:ext>
                  </a:extLst>
                </a:gridCol>
                <a:gridCol w="1253511">
                  <a:extLst>
                    <a:ext uri="{9D8B030D-6E8A-4147-A177-3AD203B41FA5}">
                      <a16:colId xmlns:a16="http://schemas.microsoft.com/office/drawing/2014/main" val="2119339786"/>
                    </a:ext>
                  </a:extLst>
                </a:gridCol>
                <a:gridCol w="2540427">
                  <a:extLst>
                    <a:ext uri="{9D8B030D-6E8A-4147-A177-3AD203B41FA5}">
                      <a16:colId xmlns:a16="http://schemas.microsoft.com/office/drawing/2014/main" val="225581919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9382790"/>
                    </a:ext>
                  </a:extLst>
                </a:gridCol>
              </a:tblGrid>
              <a:tr h="261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Novads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SSIP_4</a:t>
                      </a:r>
                    </a:p>
                  </a:txBody>
                  <a:tcPr marL="72000" marR="72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Novads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SSIP_4</a:t>
                      </a:r>
                    </a:p>
                  </a:txBody>
                  <a:tcPr marL="72000" marR="72000" marT="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3356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ĀDAŽU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KULDĪGAS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67521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RĪGA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LĪVĀNU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35288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MĀRUPES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ALŪKSNES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554126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OLAINES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LIEPĀJA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58210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ROPAŽU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VALMIERAS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60432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AIZKRAUKLES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AUGŠDAUGAVAS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134186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ĶEKAVAS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JĒKABPILS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98276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OGRES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MADONAS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590570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SMILTENES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LIMBAŽU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666444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RĒZEKNE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GULBENES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867328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CĒSU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TUKUMA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16675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JŪRMALA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VARAKĻĀNU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457972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SIGULDA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BALVU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318452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TALSU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JELGAVAS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638639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SALDUS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DOBELES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916195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SALASPILS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LUDZAS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595912"/>
                  </a:ext>
                </a:extLst>
              </a:tr>
              <a:tr h="20437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DAUGAVPILS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DIENVIDKURZEMES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107771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BAUSKAS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KRĀSLAVAS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209230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VENTSPILS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VALKAS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071224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SAULKRASTU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VENTSPILS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190979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JELGAVA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RĒZEKNES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38828"/>
                  </a:ext>
                </a:extLst>
              </a:tr>
              <a:tr h="261795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PREIĻU NOVADS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7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4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324891-5838-4B1B-953A-E4654D30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Skolēnu SSIP sasniegumu sadalījums pa Latvijas novadiem</a:t>
            </a:r>
          </a:p>
        </p:txBody>
      </p:sp>
      <p:pic>
        <p:nvPicPr>
          <p:cNvPr id="5" name="Satura vietturis 4" descr="Attēls, kurā ir karte&#10;&#10;Apraksts ģenerēts automātiski">
            <a:extLst>
              <a:ext uri="{FF2B5EF4-FFF2-40B4-BE49-F238E27FC236}">
                <a16:creationId xmlns:a16="http://schemas.microsoft.com/office/drawing/2014/main" id="{3BD0C940-E34B-4D75-A5E7-D8DE0E7A4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5290" r="9559" b="14122"/>
          <a:stretch/>
        </p:blipFill>
        <p:spPr>
          <a:xfrm>
            <a:off x="658536" y="1556792"/>
            <a:ext cx="7704856" cy="5040560"/>
          </a:xfrm>
        </p:spPr>
      </p:pic>
    </p:spTree>
    <p:extLst>
      <p:ext uri="{BB962C8B-B14F-4D97-AF65-F5344CB8AC3E}">
        <p14:creationId xmlns:p14="http://schemas.microsoft.com/office/powerpoint/2010/main" val="2885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5201"/>
          </a:xfrm>
        </p:spPr>
        <p:txBody>
          <a:bodyPr/>
          <a:lstStyle/>
          <a:p>
            <a:r>
              <a:rPr lang="lv-LV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Sociāli ekonomiskais statuss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75821"/>
              </p:ext>
            </p:extLst>
          </p:nvPr>
        </p:nvGraphicFramePr>
        <p:xfrm>
          <a:off x="323529" y="3284984"/>
          <a:ext cx="8352929" cy="2183836"/>
        </p:xfrm>
        <a:graphic>
          <a:graphicData uri="http://schemas.openxmlformats.org/drawingml/2006/table">
            <a:tbl>
              <a:tblPr/>
              <a:tblGrid>
                <a:gridCol w="2563173">
                  <a:extLst>
                    <a:ext uri="{9D8B030D-6E8A-4147-A177-3AD203B41FA5}">
                      <a16:colId xmlns:a16="http://schemas.microsoft.com/office/drawing/2014/main" val="850795753"/>
                    </a:ext>
                  </a:extLst>
                </a:gridCol>
                <a:gridCol w="1447439">
                  <a:extLst>
                    <a:ext uri="{9D8B030D-6E8A-4147-A177-3AD203B41FA5}">
                      <a16:colId xmlns:a16="http://schemas.microsoft.com/office/drawing/2014/main" val="1474143995"/>
                    </a:ext>
                  </a:extLst>
                </a:gridCol>
                <a:gridCol w="1447439">
                  <a:extLst>
                    <a:ext uri="{9D8B030D-6E8A-4147-A177-3AD203B41FA5}">
                      <a16:colId xmlns:a16="http://schemas.microsoft.com/office/drawing/2014/main" val="2572156827"/>
                    </a:ext>
                  </a:extLst>
                </a:gridCol>
                <a:gridCol w="1447439">
                  <a:extLst>
                    <a:ext uri="{9D8B030D-6E8A-4147-A177-3AD203B41FA5}">
                      <a16:colId xmlns:a16="http://schemas.microsoft.com/office/drawing/2014/main" val="399727237"/>
                    </a:ext>
                  </a:extLst>
                </a:gridCol>
                <a:gridCol w="1447439">
                  <a:extLst>
                    <a:ext uri="{9D8B030D-6E8A-4147-A177-3AD203B41FA5}">
                      <a16:colId xmlns:a16="http://schemas.microsoft.com/office/drawing/2014/main" val="2315924599"/>
                    </a:ext>
                  </a:extLst>
                </a:gridCol>
              </a:tblGrid>
              <a:tr h="6349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lv-LV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Korelācijas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SES_TIMSS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SES_PIRLS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</a:t>
                      </a:r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PISA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</a:t>
                      </a:r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780333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SES_TIMSS_</a:t>
                      </a:r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0,78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0,76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10585"/>
                  </a:ext>
                </a:extLst>
              </a:tr>
              <a:tr h="414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SES_PIRLS_</a:t>
                      </a:r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0,78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881637"/>
                  </a:ext>
                </a:extLst>
              </a:tr>
              <a:tr h="3718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SES_PISA_</a:t>
                      </a:r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0,76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19626"/>
                  </a:ext>
                </a:extLst>
              </a:tr>
              <a:tr h="3718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SES_ICCS_</a:t>
                      </a:r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216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403207"/>
            <a:ext cx="66637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TIMSS, PIRLS - </a:t>
            </a:r>
            <a:r>
              <a:rPr lang="lv-LV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Resources </a:t>
            </a:r>
            <a:r>
              <a:rPr lang="lv-LV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lv-LV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lv-LV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ICCS -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index of socioeconomic background</a:t>
            </a:r>
            <a:endParaRPr lang="lv-LV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-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of economic, social and cultural status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" y="5589240"/>
            <a:ext cx="268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err="1"/>
              <a:t>Kronbaha</a:t>
            </a:r>
            <a:r>
              <a:rPr lang="lv-LV" sz="2000" b="1" dirty="0"/>
              <a:t> alfa = 0,89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815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1082</Words>
  <Application>Microsoft Office PowerPoint</Application>
  <PresentationFormat>On-screen Show (4:3)</PresentationFormat>
  <Paragraphs>535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dizains</vt:lpstr>
      <vt:lpstr>Office Theme</vt:lpstr>
      <vt:lpstr>Microsoft Excel Worksheet</vt:lpstr>
      <vt:lpstr>Izglītības kvalitāte Latvijas novados un valstspilsētās –  rezultāti no starptautiskajiem pētījumiem un valsts pārbaudes darbiem</vt:lpstr>
      <vt:lpstr>Administratīvi teritoriālā reforma 2021.g.</vt:lpstr>
      <vt:lpstr>Starptautiskie salīdzinošie izglītības pētījumi (SSIP) Latvijā</vt:lpstr>
      <vt:lpstr>Pētnieciskie jautājumi</vt:lpstr>
      <vt:lpstr>Sasniegumu savstarpējās korelācijas</vt:lpstr>
      <vt:lpstr>Sasniegumu savstarpējās korelācijas</vt:lpstr>
      <vt:lpstr>Latvijas skolēnu sasniegumi SSIP</vt:lpstr>
      <vt:lpstr>Skolēnu SSIP sasniegumu sadalījums pa Latvijas novadiem</vt:lpstr>
      <vt:lpstr>Sociāli ekonomiskais statuss</vt:lpstr>
      <vt:lpstr>SSIP sasniegumu un SES saistība novados</vt:lpstr>
      <vt:lpstr>PowerPoint Presentation</vt:lpstr>
      <vt:lpstr>CE rezultātu korelācija</vt:lpstr>
      <vt:lpstr>CE rezultātu sadalījums pa Latvijas novadiem</vt:lpstr>
      <vt:lpstr>CE rezultātu saistība ar SES - prognozētais uz 2022. gadu IIN uz cilvēku </vt:lpstr>
      <vt:lpstr>Visu pētījuma datu skolēnu sasniegumi saistībā ar SES - prognozētais uz 2022. gadu IIN uz cilvēku </vt:lpstr>
      <vt:lpstr>Skolēnu kopējie (SSIP un CE) sasniegumi novados</vt:lpstr>
      <vt:lpstr>Secinājumi</vt:lpstr>
      <vt:lpstr>Pielikums</vt:lpstr>
      <vt:lpstr>Izglītības kvalitāte Latvijas novados un valstspilsētās – rezultāti no starptautiskajiem pētījumiem un valsts pārbaudes darbiem</vt:lpstr>
    </vt:vector>
  </TitlesOfParts>
  <Company>LU PPF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Andrejs</dc:creator>
  <cp:lastModifiedBy>Andrejs Geske</cp:lastModifiedBy>
  <cp:revision>36</cp:revision>
  <dcterms:created xsi:type="dcterms:W3CDTF">2006-09-11T11:50:44Z</dcterms:created>
  <dcterms:modified xsi:type="dcterms:W3CDTF">2022-01-23T15:41:12Z</dcterms:modified>
</cp:coreProperties>
</file>